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3"/>
    <p:sldId id="257" r:id="rId4"/>
    <p:sldId id="264" r:id="rId5"/>
    <p:sldId id="260" r:id="rId6"/>
    <p:sldId id="263" r:id="rId7"/>
    <p:sldId id="262" r:id="rId8"/>
    <p:sldId id="261" r:id="rId9"/>
    <p:sldId id="258" r:id="rId10"/>
    <p:sldId id="265" r:id="rId11"/>
    <p:sldId id="259" r:id="rId12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0.xml"/><Relationship Id="rId6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0.xml"/><Relationship Id="rId4" Type="http://schemas.openxmlformats.org/officeDocument/2006/relationships/tags" Target="../tags/tag2.xml"/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Изображение 2" descr="flat-lay-croissant-milk-apricots-plain-background-with-copy-spac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rcRect l="9160" t="24565" r="8716"/>
          <a:stretch>
            <a:fillRect/>
          </a:stretch>
        </p:blipFill>
        <p:spPr>
          <a:xfrm>
            <a:off x="4591685" y="2075815"/>
            <a:ext cx="1859280" cy="2278380"/>
          </a:xfrm>
          <a:prstGeom prst="rect">
            <a:avLst/>
          </a:prstGeo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75143" y="363220"/>
            <a:ext cx="7686675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0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Лучшая школьная столовая - 2026</a:t>
            </a:r>
            <a:endParaRPr lang="ru-RU" altLang="en-US" sz="40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1188" y="3935730"/>
            <a:ext cx="7685405" cy="13220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0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Горячий завтрак</a:t>
            </a:r>
            <a:endParaRPr lang="ru-RU" altLang="en-US" sz="40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altLang="en-US" sz="40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Энергия и здоровье каждый день</a:t>
            </a:r>
            <a:endParaRPr lang="ru-RU" altLang="en-US" sz="40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" y="5166995"/>
            <a:ext cx="4436110" cy="16300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l"/>
            <a:r>
              <a:rPr lang="ru-RU" altLang="en-US" sz="2000" b="1">
                <a:ln w="15875">
                  <a:solidFill>
                    <a:schemeClr val="accent1"/>
                  </a:solidFill>
                </a:ln>
                <a:solidFill>
                  <a:schemeClr val="bg1"/>
                </a:solidFill>
                <a:effectLst/>
              </a:rPr>
              <a:t>Каша «Дружба» с маслом сливочным </a:t>
            </a:r>
            <a:endParaRPr lang="ru-RU" altLang="en-US" sz="2000" b="1">
              <a:ln w="15875">
                <a:solidFill>
                  <a:schemeClr val="accent1"/>
                </a:solidFill>
              </a:ln>
              <a:solidFill>
                <a:schemeClr val="bg1"/>
              </a:solidFill>
              <a:effectLst/>
            </a:endParaRPr>
          </a:p>
          <a:p>
            <a:pPr algn="l"/>
            <a:r>
              <a:rPr lang="ru-RU" altLang="en-US" sz="2000" b="1">
                <a:ln w="15875">
                  <a:solidFill>
                    <a:schemeClr val="accent1"/>
                  </a:solidFill>
                </a:ln>
                <a:solidFill>
                  <a:schemeClr val="bg1"/>
                </a:solidFill>
                <a:effectLst/>
              </a:rPr>
              <a:t>Сырники творожные </a:t>
            </a:r>
            <a:endParaRPr lang="ru-RU" altLang="en-US" sz="2000" b="1">
              <a:ln w="15875">
                <a:solidFill>
                  <a:schemeClr val="accent1"/>
                </a:solidFill>
              </a:ln>
              <a:solidFill>
                <a:schemeClr val="bg1"/>
              </a:solidFill>
              <a:effectLst/>
            </a:endParaRPr>
          </a:p>
          <a:p>
            <a:pPr algn="l"/>
            <a:r>
              <a:rPr lang="ru-RU" altLang="en-US" sz="2000" b="1">
                <a:ln w="15875">
                  <a:solidFill>
                    <a:schemeClr val="accent1"/>
                  </a:solidFill>
                </a:ln>
                <a:solidFill>
                  <a:schemeClr val="bg1"/>
                </a:solidFill>
                <a:effectLst/>
              </a:rPr>
              <a:t>Кофейный напиток с молоком</a:t>
            </a:r>
            <a:endParaRPr lang="ru-RU" altLang="en-US" sz="2000" b="1">
              <a:ln w="15875">
                <a:solidFill>
                  <a:schemeClr val="accent1"/>
                </a:solidFill>
              </a:ln>
              <a:solidFill>
                <a:schemeClr val="bg1"/>
              </a:solidFill>
              <a:effectLst/>
            </a:endParaRPr>
          </a:p>
          <a:p>
            <a:pPr algn="l"/>
            <a:r>
              <a:rPr lang="ru-RU" altLang="en-US" sz="2000" b="1">
                <a:ln w="15875">
                  <a:solidFill>
                    <a:schemeClr val="accent1"/>
                  </a:solidFill>
                </a:ln>
                <a:solidFill>
                  <a:schemeClr val="bg1"/>
                </a:solidFill>
                <a:effectLst/>
              </a:rPr>
              <a:t>Хлеб ржаной</a:t>
            </a:r>
            <a:endParaRPr lang="ru-RU" altLang="en-US" sz="2000" b="1">
              <a:ln w="15875">
                <a:solidFill>
                  <a:schemeClr val="accent1"/>
                </a:solidFill>
              </a:ln>
              <a:solidFill>
                <a:schemeClr val="bg1"/>
              </a:solidFill>
              <a:effectLst/>
            </a:endParaRPr>
          </a:p>
          <a:p>
            <a:pPr algn="l"/>
            <a:endParaRPr lang="ru-RU" altLang="en-US" sz="2000" b="1">
              <a:ln w="15875">
                <a:solidFill>
                  <a:schemeClr val="accent1"/>
                </a:solidFill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06358" y="1069975"/>
            <a:ext cx="6057265" cy="10763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Столовая №9 </a:t>
            </a:r>
            <a:endParaRPr lang="ru-RU" altLang="en-US" sz="32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alt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МБОУ «СОШ №9 г.Азнакаево» РТ</a:t>
            </a:r>
            <a:endParaRPr lang="ru-RU" altLang="en-US" sz="32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/>
          <p:nvPr>
            <p:ph sz="quarter" idx="13"/>
          </p:nvPr>
        </p:nvPicPr>
        <p:blipFill>
          <a:blip r:embed="rId1"/>
          <a:srcRect t="23569" b="23569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33055" y="99695"/>
            <a:ext cx="41224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8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СТОЛОВАЯ №9</a:t>
            </a:r>
            <a:endParaRPr lang="ru-RU" altLang="en-US" sz="4800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rcRect l="2544" t="3431" r="5771" b="2006"/>
          <a:stretch>
            <a:fillRect/>
          </a:stretch>
        </p:blipFill>
        <p:spPr>
          <a:xfrm>
            <a:off x="2400300" y="1055370"/>
            <a:ext cx="7078345" cy="5475605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/>
          <p:nvPr>
            <p:ph sz="quarter" idx="13"/>
          </p:nvPr>
        </p:nvPicPr>
        <p:blipFill>
          <a:blip r:embed="rId2"/>
          <a:srcRect t="23569" b="23569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33055" y="99695"/>
            <a:ext cx="41224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8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СТОЛОВАЯ №9</a:t>
            </a:r>
            <a:endParaRPr lang="ru-RU" altLang="en-US" sz="4800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6755" y="819150"/>
            <a:ext cx="5190490" cy="13976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ru-RU" altLang="en-US" sz="40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cs typeface="Times New Roman" panose="02020603050405020304" charset="0"/>
              </a:rPr>
              <a:t>Завтрак - </a:t>
            </a:r>
            <a:endParaRPr lang="ru-RU" altLang="en-US" sz="4000" b="1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40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cs typeface="Times New Roman" panose="02020603050405020304" charset="0"/>
              </a:rPr>
              <a:t>самый важный прием</a:t>
            </a:r>
            <a:endParaRPr lang="ru-RU" altLang="en-US" sz="4000" b="1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4000" b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cs typeface="Times New Roman" panose="02020603050405020304" charset="0"/>
              </a:rPr>
              <a:t> пищи для ребенка</a:t>
            </a:r>
            <a:endParaRPr lang="ru-RU" altLang="en-US" sz="4000" b="1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12125" y="929640"/>
            <a:ext cx="3764280" cy="501904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" name="Текстовое поле 10"/>
          <p:cNvSpPr txBox="1"/>
          <p:nvPr/>
        </p:nvSpPr>
        <p:spPr>
          <a:xfrm>
            <a:off x="1328420" y="3272155"/>
            <a:ext cx="613283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Свое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название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каша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Дружба</a:t>
            </a:r>
            <a:r>
              <a:rPr lang="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получила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советские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годы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как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символ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единства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разных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народов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так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как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она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объединяет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одном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блюде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рис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традиционный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восточных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южных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регионов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пшено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которое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веками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считалось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основой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рациона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центральной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полосе</a:t>
            </a:r>
            <a:endParaRPr lang="en-US" altLang="en-US" sz="24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/>
          <p:nvPr>
            <p:ph sz="quarter" idx="13"/>
          </p:nvPr>
        </p:nvPicPr>
        <p:blipFill>
          <a:blip r:embed="rId1"/>
          <a:srcRect t="23569" b="23569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33055" y="99695"/>
            <a:ext cx="41224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8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СТОЛОВАЯ №9</a:t>
            </a:r>
            <a:endParaRPr lang="ru-RU" altLang="en-US" sz="4800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725" y="828040"/>
            <a:ext cx="5695315" cy="32035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325" y="134620"/>
            <a:ext cx="3451860" cy="258889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rcRect l="15216" t="-195" r="18076"/>
          <a:stretch>
            <a:fillRect/>
          </a:stretch>
        </p:blipFill>
        <p:spPr>
          <a:xfrm>
            <a:off x="7933055" y="3114040"/>
            <a:ext cx="4243070" cy="3584575"/>
          </a:xfrm>
          <a:prstGeom prst="rect">
            <a:avLst/>
          </a:prstGeom>
          <a:effectLst>
            <a:softEdge rad="127000"/>
          </a:effectLst>
        </p:spPr>
      </p:pic>
      <p:graphicFrame>
        <p:nvGraphicFramePr>
          <p:cNvPr id="11" name="Таблица 10"/>
          <p:cNvGraphicFramePr/>
          <p:nvPr>
            <p:custDataLst>
              <p:tags r:id="rId6"/>
            </p:custDataLst>
          </p:nvPr>
        </p:nvGraphicFramePr>
        <p:xfrm>
          <a:off x="452755" y="3051175"/>
          <a:ext cx="6223635" cy="3806825"/>
        </p:xfrm>
        <a:graphic>
          <a:graphicData uri="http://schemas.openxmlformats.org/drawingml/2006/table">
            <a:tbl>
              <a:tblPr/>
              <a:tblGrid>
                <a:gridCol w="3425190"/>
                <a:gridCol w="1336675"/>
                <a:gridCol w="1461770"/>
              </a:tblGrid>
              <a:tr h="422910">
                <a:tc>
                  <a:txBody>
                    <a:bodyPr/>
                    <a:p>
                      <a:pPr algn="ctr" fontAlgn="t">
                        <a:lnSpc>
                          <a:spcPts val="1320"/>
                        </a:lnSpc>
                      </a:pPr>
                      <a:r>
                        <a:rPr lang="en-US" altLang="zh-CN" sz="2000" b="1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Наименование сырья</a:t>
                      </a:r>
                      <a:endParaRPr lang="en-US" altLang="zh-CN" sz="2000" b="1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61277" marB="6127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t">
                        <a:lnSpc>
                          <a:spcPts val="1320"/>
                        </a:lnSpc>
                      </a:pPr>
                      <a:r>
                        <a:rPr lang="en-US" altLang="zh-CN" sz="2000" b="1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Брутто (г)</a:t>
                      </a:r>
                      <a:endParaRPr lang="en-US" altLang="zh-CN" sz="2000" b="1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61277" marB="6127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 fontAlgn="t">
                        <a:lnSpc>
                          <a:spcPts val="1320"/>
                        </a:lnSpc>
                      </a:pPr>
                      <a:r>
                        <a:rPr lang="en-US" altLang="zh-CN" sz="2000" b="1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Нетто (г)</a:t>
                      </a:r>
                      <a:endParaRPr lang="en-US" altLang="zh-CN" sz="2000" b="1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61277" marB="6127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Крупа рисовая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15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15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Крупа пшенная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15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15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7879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Вода (для варки круп)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70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70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Молоко (пастеризованное)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100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100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Сахар-песок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3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3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816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Соль поваренная (йодированная)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Масло сливочное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5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5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34365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Выход готового блюда: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—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20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200 / 5</a:t>
                      </a:r>
                      <a:endParaRPr lang="en-US" altLang="zh-CN" sz="20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/>
          <p:nvPr>
            <p:ph sz="quarter" idx="13"/>
          </p:nvPr>
        </p:nvPicPr>
        <p:blipFill>
          <a:blip r:embed="rId1"/>
          <a:srcRect t="23569" b="23569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33055" y="99695"/>
            <a:ext cx="41224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8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СТОЛОВАЯ №9</a:t>
            </a:r>
            <a:endParaRPr lang="ru-RU" altLang="en-US" sz="4800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80" y="2700020"/>
            <a:ext cx="7051040" cy="396621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Текстовое поле 4"/>
          <p:cNvSpPr txBox="1"/>
          <p:nvPr/>
        </p:nvSpPr>
        <p:spPr>
          <a:xfrm>
            <a:off x="7458075" y="1435735"/>
            <a:ext cx="40640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ru-RU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Сливочное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масло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повышает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энергетическую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ценность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каши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способствует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усвоению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жирорастворимых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витаминов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обеспечивая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детский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организм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необходимыми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развития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жирными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кислотами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улучшая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вкусовые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качества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блюда</a:t>
            </a:r>
            <a:endParaRPr lang="en-US" altLang="en-US" sz="24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/>
          <p:nvPr>
            <p:ph sz="quarter" idx="13"/>
          </p:nvPr>
        </p:nvPicPr>
        <p:blipFill>
          <a:blip r:embed="rId1"/>
          <a:srcRect t="23569" b="23569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33055" y="99695"/>
            <a:ext cx="41224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8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СТОЛОВАЯ №9</a:t>
            </a:r>
            <a:endParaRPr lang="ru-RU" altLang="en-US" sz="4800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810" y="251460"/>
            <a:ext cx="4335780" cy="243903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7705" y="794385"/>
            <a:ext cx="3372485" cy="599630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Текстовое поле 7"/>
          <p:cNvSpPr txBox="1"/>
          <p:nvPr/>
        </p:nvSpPr>
        <p:spPr>
          <a:xfrm>
            <a:off x="718185" y="2824480"/>
            <a:ext cx="721487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Согласно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СанПиН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2.3/2.4.3590-20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отраслевым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стандартам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творожным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сырникам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школьной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столовой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предъявляются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следующие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строгие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требования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en-US" altLang="ru-RU" sz="2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Способ</a:t>
            </a:r>
            <a:r>
              <a:rPr lang="en-US" altLang="ru-RU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приготовления</a:t>
            </a:r>
            <a:r>
              <a:rPr lang="en-US" altLang="ru-RU" sz="2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Допускается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только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запекание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духовом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шкафу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приготовление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пару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;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жарка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фритюре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сковороде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большим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количеством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масла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запрещена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2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Сырье</a:t>
            </a:r>
            <a:r>
              <a:rPr lang="en-US" altLang="ru-RU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Используется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творог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жирностью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5%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9%,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прошедший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термическую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обработку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;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использование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сырого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творога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готовом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блюде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допускается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2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Консистенция</a:t>
            </a:r>
            <a:r>
              <a:rPr lang="en-US" altLang="ru-RU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вид</a:t>
            </a:r>
            <a:r>
              <a:rPr lang="en-US" altLang="ru-RU" sz="2000" b="1" u="sng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Сырники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должны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иметь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правильную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форму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быть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мягкими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подгоревших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корок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однородной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массой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внутри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без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крупинок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сухого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творога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).</a:t>
            </a:r>
            <a:endParaRPr lang="en-US" altLang="ru-RU" sz="2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/>
          <p:nvPr>
            <p:ph sz="quarter" idx="13"/>
          </p:nvPr>
        </p:nvPicPr>
        <p:blipFill>
          <a:blip r:embed="rId1"/>
          <a:srcRect t="23569" b="23569"/>
          <a:stretch>
            <a:fillRect/>
          </a:stretch>
        </p:blipFill>
        <p:spPr>
          <a:xfrm>
            <a:off x="86360" y="-124460"/>
            <a:ext cx="12192000" cy="6858000"/>
          </a:xfr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33055" y="99695"/>
            <a:ext cx="41224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8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СТОЛОВАЯ №9</a:t>
            </a:r>
            <a:endParaRPr lang="ru-RU" altLang="en-US" sz="4800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2478405"/>
            <a:ext cx="6935470" cy="390144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Текстовое поле 4"/>
          <p:cNvSpPr txBox="1"/>
          <p:nvPr/>
        </p:nvSpPr>
        <p:spPr>
          <a:xfrm>
            <a:off x="2042160" y="603250"/>
            <a:ext cx="5977255" cy="38360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Кофейный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напиток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школьном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меню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готовится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основе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обжаренных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злаков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ячменя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овса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добавлением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молока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что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делает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его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безопасным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полезным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источником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энергии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содержащим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кофеина</a:t>
            </a:r>
            <a:endParaRPr lang="en-US" altLang="en-US" sz="2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8" name="Таблица 7"/>
          <p:cNvGraphicFramePr/>
          <p:nvPr>
            <p:custDataLst>
              <p:tags r:id="rId4"/>
            </p:custDataLst>
          </p:nvPr>
        </p:nvGraphicFramePr>
        <p:xfrm>
          <a:off x="7414895" y="2689860"/>
          <a:ext cx="4777105" cy="2377440"/>
        </p:xfrm>
        <a:graphic>
          <a:graphicData uri="http://schemas.openxmlformats.org/drawingml/2006/table">
            <a:tbl>
              <a:tblPr/>
              <a:tblGrid>
                <a:gridCol w="3087370"/>
                <a:gridCol w="1037590"/>
                <a:gridCol w="652145"/>
              </a:tblGrid>
              <a:tr h="457200">
                <a:tc>
                  <a:txBody>
                    <a:bodyPr/>
                    <a:p>
                      <a:pPr algn="l" fontAlgn="t">
                        <a:lnSpc>
                          <a:spcPts val="1320"/>
                        </a:lnSpc>
                      </a:pPr>
                      <a:r>
                        <a:rPr lang="en-US" altLang="zh-CN" sz="1600" b="1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Наименование сырья</a:t>
                      </a:r>
                      <a:endParaRPr lang="en-US" altLang="zh-CN" sz="1600" b="1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61277" marB="6127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t">
                        <a:lnSpc>
                          <a:spcPts val="1320"/>
                        </a:lnSpc>
                      </a:pPr>
                      <a:r>
                        <a:rPr lang="en-US" altLang="zh-CN" sz="1600" b="1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Брутто (г)</a:t>
                      </a:r>
                      <a:endParaRPr lang="en-US" altLang="zh-CN" sz="1600" b="1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61277" marB="6127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t">
                        <a:lnSpc>
                          <a:spcPts val="1320"/>
                        </a:lnSpc>
                      </a:pPr>
                      <a:r>
                        <a:rPr lang="en-US" altLang="zh-CN" sz="1600" b="1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Нетто (г)</a:t>
                      </a:r>
                      <a:endParaRPr lang="en-US" altLang="zh-CN" sz="1600" b="1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61277" marB="6127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816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Напиток кофейный (ячменный/злаковый)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4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4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Вода (кипяток)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100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100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Молоко (пастеризованное)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100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100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Сахар-песок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10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10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0520"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Выход готового блюда: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—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122237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fontAlgn="t">
                        <a:lnSpc>
                          <a:spcPts val="1320"/>
                        </a:lnSpc>
                      </a:pPr>
                      <a:r>
                        <a:rPr lang="en-US" altLang="zh-CN" sz="16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Google Sans"/>
                          <a:cs typeface="Times New Roman" panose="02020603050405020304" charset="0"/>
                        </a:rPr>
                        <a:t>200</a:t>
                      </a:r>
                      <a:endParaRPr lang="en-US" altLang="zh-CN" sz="1600" b="0" i="0">
                        <a:solidFill>
                          <a:schemeClr val="bg1"/>
                        </a:solidFill>
                        <a:latin typeface="Times New Roman" panose="02020603050405020304" charset="0"/>
                        <a:ea typeface="Google Sans"/>
                        <a:cs typeface="Times New Roman" panose="02020603050405020304" charset="0"/>
                      </a:endParaRPr>
                    </a:p>
                  </a:txBody>
                  <a:tcPr marL="0" marR="0" marT="91757" marB="91757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/>
          <p:nvPr>
            <p:ph sz="quarter" idx="13"/>
          </p:nvPr>
        </p:nvPicPr>
        <p:blipFill>
          <a:blip r:embed="rId1"/>
          <a:srcRect t="23569" b="23569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33055" y="99695"/>
            <a:ext cx="41224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8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СТОЛОВАЯ №9</a:t>
            </a:r>
            <a:endParaRPr lang="ru-RU" altLang="en-US" sz="4800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175" y="1182370"/>
            <a:ext cx="7988300" cy="449326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Текстовое поле 4"/>
          <p:cNvSpPr txBox="1"/>
          <p:nvPr/>
        </p:nvSpPr>
        <p:spPr>
          <a:xfrm>
            <a:off x="313055" y="2960370"/>
            <a:ext cx="406400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Ржаной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хлеб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является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обязательным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элементом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школьного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меню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как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ценный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источник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клетчатки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витаминов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группы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B,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способствующий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правильному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пищеварению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длительному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поддержанию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сытости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учеников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24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/>
          <p:nvPr>
            <p:ph sz="quarter" idx="13"/>
          </p:nvPr>
        </p:nvPicPr>
        <p:blipFill>
          <a:blip r:embed="rId1"/>
          <a:srcRect t="23569" b="23569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33055" y="99695"/>
            <a:ext cx="41224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8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СТОЛОВАЯ №9</a:t>
            </a:r>
            <a:endParaRPr lang="ru-RU" altLang="en-US" sz="4800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315" y="1024255"/>
            <a:ext cx="5964555" cy="335534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40" y="2891155"/>
            <a:ext cx="6116955" cy="344106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Текстовое поле 7"/>
          <p:cNvSpPr txBox="1"/>
          <p:nvPr/>
        </p:nvSpPr>
        <p:spPr>
          <a:xfrm>
            <a:off x="5175885" y="4474845"/>
            <a:ext cx="687959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ru-RU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Соче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тание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каши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Дружба</a:t>
            </a:r>
            <a:r>
              <a:rPr lang="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творожных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сырников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обеспечивает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идеальный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баланс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медленных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углеводов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длительной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энергии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высококачественного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белка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кальцием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активного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роста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умственной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деятельности</a:t>
            </a: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школьника</a:t>
            </a:r>
            <a:endParaRPr lang="en-US" altLang="en-US" sz="24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/>
          <p:cNvPicPr/>
          <p:nvPr>
            <p:ph sz="quarter" idx="13"/>
          </p:nvPr>
        </p:nvPicPr>
        <p:blipFill>
          <a:blip r:embed="rId1"/>
          <a:srcRect t="23569" b="23569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8" name="Изображение 47" descr="Рисунок1-no-bg-preview (carve.photos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5460" cy="221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33055" y="99695"/>
            <a:ext cx="412242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ru-RU" altLang="en-US" sz="48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СТОЛОВАЯ №9</a:t>
            </a:r>
            <a:endParaRPr lang="ru-RU" altLang="en-US" sz="4800" b="1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475" y="3429000"/>
            <a:ext cx="5794375" cy="32594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850" y="986790"/>
            <a:ext cx="4929505" cy="369697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Текстовое поле 7"/>
          <p:cNvSpPr txBox="1"/>
          <p:nvPr/>
        </p:nvSpPr>
        <p:spPr>
          <a:xfrm>
            <a:off x="6903085" y="4567555"/>
            <a:ext cx="4761865" cy="4196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Суточная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проба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необходима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обеспечения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эпидемиологической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безопасности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позволяя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случае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возникновения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пищевого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отравления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провести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лабораторное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исследование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оперативно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установить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причину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заболевания</a:t>
            </a:r>
            <a:endParaRPr lang="en-US" altLang="en-US" sz="2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1905000" y="986790"/>
            <a:ext cx="4868545" cy="3644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Ежедневно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словно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страже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детского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здоровья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ru-RU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наш фельдшер Хасибуллина А.И.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бережно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отбирает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порции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каждого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блюда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чтобы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сохранить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течение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сорока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восьми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часов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как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залог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безопасности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качества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школьного</a:t>
            </a:r>
            <a:r>
              <a:rPr lang="en-US" altLang="ru-RU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питания</a:t>
            </a:r>
            <a:endParaRPr lang="en-US" altLang="ru-RU" sz="2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490*286"/>
  <p:tag name="TABLE_ENDDRAG_RECT" val="35*145*490*286"/>
</p:tagLst>
</file>

<file path=ppt/tags/tag2.xml><?xml version="1.0" encoding="utf-8"?>
<p:tagLst xmlns:p="http://schemas.openxmlformats.org/presentationml/2006/main">
  <p:tag name="TABLE_ENDDRAG_ORIGIN_RECT" val="398*179"/>
  <p:tag name="TABLE_ENDDRAG_RECT" val="544*188*398*17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2819</Words>
  <Application>WPS Presentation</Application>
  <PresentationFormat>宽屏</PresentationFormat>
  <Paragraphs>145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Calibri Light</vt:lpstr>
      <vt:lpstr>Microsoft YaHei</vt:lpstr>
      <vt:lpstr>Arial Unicode MS</vt:lpstr>
      <vt:lpstr>Calibri</vt:lpstr>
      <vt:lpstr>Times New Roman</vt:lpstr>
      <vt:lpstr>Google Sans</vt:lpstr>
      <vt:lpstr>Arial</vt:lpstr>
      <vt:lpstr>Segoe Print</vt:lpstr>
      <vt:lpstr>Century</vt:lpstr>
      <vt:lpstr>Monotype Corsiva</vt:lpstr>
      <vt:lpstr>MV Boli</vt:lpstr>
      <vt:lpstr>Myanmar Text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Раиса Низамова</cp:lastModifiedBy>
  <cp:revision>11</cp:revision>
  <dcterms:created xsi:type="dcterms:W3CDTF">2025-07-23T00:59:00Z</dcterms:created>
  <dcterms:modified xsi:type="dcterms:W3CDTF">2026-04-28T13:25:45Z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1049-12.2.0.23196</vt:lpwstr>
  </property>
  <property fmtid="{D5CDD505-2E9C-101B-9397-08002B2CF9AE}" pid="3" name="ICV">
    <vt:lpwstr>759F6B810D8C4A7E89FAE7970F4B1B37_11</vt:lpwstr>
  </property>
</Properties>
</file>